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9" r:id="rId3"/>
    <p:sldId id="271" r:id="rId4"/>
    <p:sldId id="294" r:id="rId5"/>
    <p:sldId id="280" r:id="rId6"/>
    <p:sldId id="259" r:id="rId7"/>
    <p:sldId id="270" r:id="rId8"/>
    <p:sldId id="293" r:id="rId9"/>
    <p:sldId id="260" r:id="rId10"/>
    <p:sldId id="277" r:id="rId11"/>
    <p:sldId id="262" r:id="rId12"/>
    <p:sldId id="264" r:id="rId13"/>
    <p:sldId id="265" r:id="rId14"/>
    <p:sldId id="272" r:id="rId15"/>
    <p:sldId id="263" r:id="rId16"/>
    <p:sldId id="279" r:id="rId17"/>
    <p:sldId id="273" r:id="rId18"/>
    <p:sldId id="275" r:id="rId19"/>
    <p:sldId id="282" r:id="rId20"/>
    <p:sldId id="278" r:id="rId21"/>
    <p:sldId id="274" r:id="rId22"/>
    <p:sldId id="297" r:id="rId23"/>
    <p:sldId id="299" r:id="rId24"/>
    <p:sldId id="298" r:id="rId25"/>
    <p:sldId id="300" r:id="rId26"/>
    <p:sldId id="29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5" r:id="rId37"/>
    <p:sldId id="281" r:id="rId38"/>
    <p:sldId id="301" r:id="rId39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1266F-5751-46E4-968B-73D642582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54D461-59F1-4A74-9B1C-7BFAF256F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8662D1-036B-4E6C-9336-EA61D753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B36F-F7C2-48AD-A9E6-82BE60641197}" type="datetimeFigureOut">
              <a:rPr lang="es-CR" smtClean="0"/>
              <a:t>29/9/2018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CE2A5C-CDF3-4A64-ADC4-E5ACDCBC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403F8D-A85B-44F0-A843-656ECD3E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F0E-6EC0-47F7-8B0E-AD8EF5387F1C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73843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DCDF1-0715-44EF-A884-AA245E0F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8469EF5-827E-4B1F-AD02-44F64BFF7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B36BA5-A333-4C04-82E6-67E2AA611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B36F-F7C2-48AD-A9E6-82BE60641197}" type="datetimeFigureOut">
              <a:rPr lang="es-CR" smtClean="0"/>
              <a:t>29/9/2018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E56354-5C34-4D97-AC24-1F741BAA1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002502-ACB2-4C86-9407-373DFFF6E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F0E-6EC0-47F7-8B0E-AD8EF5387F1C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863232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DA4571-F1CA-4F43-A311-195A69F2D7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250B479-4FBE-41D6-94E4-9C3E5D84A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0FCD58-4160-4B3D-91E8-8E5F056B1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B36F-F7C2-48AD-A9E6-82BE60641197}" type="datetimeFigureOut">
              <a:rPr lang="es-CR" smtClean="0"/>
              <a:t>29/9/2018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3E6A5D-BD5F-44AE-BAF1-BEF156E20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A86649-6D8B-44FA-9EE4-EAF86614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F0E-6EC0-47F7-8B0E-AD8EF5387F1C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9762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60B54-561E-41C2-905C-1D5136FF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6280DE-4173-43CE-A0AD-3F7C2348C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6861F3-2A23-4CF1-8EC4-3AF73A8E7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B36F-F7C2-48AD-A9E6-82BE60641197}" type="datetimeFigureOut">
              <a:rPr lang="es-CR" smtClean="0"/>
              <a:t>29/9/2018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AA94B7-A546-4B38-BBA3-B6B796FB2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28EC7E-75E0-4356-9B97-335F67B7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F0E-6EC0-47F7-8B0E-AD8EF5387F1C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11551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6A3F7-8729-417E-9357-F769E83C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5B5A01-741C-455E-AB0A-3C29E43FD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9E506E-BECF-403C-B853-4EF2C2577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B36F-F7C2-48AD-A9E6-82BE60641197}" type="datetimeFigureOut">
              <a:rPr lang="es-CR" smtClean="0"/>
              <a:t>29/9/2018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518652-5737-419E-8318-A080D6D83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EC2741-99D5-4027-A221-4A275FE0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F0E-6EC0-47F7-8B0E-AD8EF5387F1C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055814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E64270-6B19-4781-8B47-DCF088FCC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02F1A6-1B30-4811-A0DB-BE10661FA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E903FF-1B4C-411F-8279-48AADC965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537B3EE-BEB4-4615-89B9-408E0E5B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B36F-F7C2-48AD-A9E6-82BE60641197}" type="datetimeFigureOut">
              <a:rPr lang="es-CR" smtClean="0"/>
              <a:t>29/9/2018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C38266D-681D-4CC4-A421-2FB29ACBC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1B5DDB-7E82-4B76-A424-00B377F78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F0E-6EC0-47F7-8B0E-AD8EF5387F1C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908523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FD199-9599-4878-B5D9-52D869000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1813A1-90A7-4FE9-A62F-DEAAED34E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1142CB6-E87B-4445-890D-C640BE2C0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3C8418F-5285-46CC-B2C1-8ECE6A2ABE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61EBB21-9E74-43EB-B0AD-9D9BAB4B6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86A3917-5833-4E53-814C-DCB75830A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B36F-F7C2-48AD-A9E6-82BE60641197}" type="datetimeFigureOut">
              <a:rPr lang="es-CR" smtClean="0"/>
              <a:t>29/9/2018</a:t>
            </a:fld>
            <a:endParaRPr lang="es-C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5D7D437-B850-4016-B5BC-46838103E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A9A548A-B9E2-4DDA-B9A4-729E9451F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F0E-6EC0-47F7-8B0E-AD8EF5387F1C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52174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57E74D-B37E-493B-84E5-7B9CAB7D1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8E73A54-F932-4C2F-B435-B3256C20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B36F-F7C2-48AD-A9E6-82BE60641197}" type="datetimeFigureOut">
              <a:rPr lang="es-CR" smtClean="0"/>
              <a:t>29/9/2018</a:t>
            </a:fld>
            <a:endParaRPr lang="es-C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EE1BD03-FE11-4881-8502-7BEE16CA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756BFBA-41A2-4BAF-B4AC-58B968FB6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F0E-6EC0-47F7-8B0E-AD8EF5387F1C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67203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BF94BFD-996C-4A14-93E8-8ADD9E8C2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B36F-F7C2-48AD-A9E6-82BE60641197}" type="datetimeFigureOut">
              <a:rPr lang="es-CR" smtClean="0"/>
              <a:t>29/9/2018</a:t>
            </a:fld>
            <a:endParaRPr lang="es-C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EA57B50-D537-42B6-BC21-9BF7DEF4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581DD8-A287-45E5-BE4E-8EC0B1442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F0E-6EC0-47F7-8B0E-AD8EF5387F1C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813532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D163D-F75E-45DB-91F2-1C374B06B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D48E0D-218E-430F-9C4E-668BFCC65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507165-3A24-4AA4-BB63-2C19A59D3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033B6E-D9D4-434C-BFCE-931FDB3F3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B36F-F7C2-48AD-A9E6-82BE60641197}" type="datetimeFigureOut">
              <a:rPr lang="es-CR" smtClean="0"/>
              <a:t>29/9/2018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452AFF-CD40-40B5-B486-D6C9562CF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C64383-3C92-43C2-B30A-C3D55C5A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F0E-6EC0-47F7-8B0E-AD8EF5387F1C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330742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508E0-718E-495A-884A-01778B531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1CBC244-1D96-4CC0-8D19-B60A379D71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8F4A93D-5125-44D9-B96B-FEFDEC197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647555-633B-4D75-BDB6-4BBD1C668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2B36F-F7C2-48AD-A9E6-82BE60641197}" type="datetimeFigureOut">
              <a:rPr lang="es-CR" smtClean="0"/>
              <a:t>29/9/2018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AC8EE1-F7EC-4D8E-BA0F-5958CBA4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64E1D2-138A-46D8-A909-956EC1E89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E0F0E-6EC0-47F7-8B0E-AD8EF5387F1C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088924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FE2AA8A-9159-483C-8D5E-5702C199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D338AA-AA81-4A5C-880D-869AC6539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82E650-C7ED-498C-ABE3-FB59A5C73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2B36F-F7C2-48AD-A9E6-82BE60641197}" type="datetimeFigureOut">
              <a:rPr lang="es-CR" smtClean="0"/>
              <a:t>29/9/2018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788EF-B8F6-4F8A-96B5-1A055EC66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F44B30-941A-4FAF-B436-6F9943551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E0F0E-6EC0-47F7-8B0E-AD8EF5387F1C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72775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awahid/big-data-and-machine-learning-for-businesse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photos/0E_vhMVqL9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10" Type="http://schemas.openxmlformats.org/officeDocument/2006/relationships/image" Target="../media/image1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dsconference.org/" TargetMode="Externa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sIuoK5fsAQ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tyimages.com/license/51659306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2A43521-9E79-46B9-BD98-23ABA2FF25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Data </a:t>
            </a:r>
            <a:r>
              <a:rPr lang="es-CR" dirty="0" err="1"/>
              <a:t>Science</a:t>
            </a:r>
            <a:r>
              <a:rPr lang="es-CR" dirty="0"/>
              <a:t>: </a:t>
            </a:r>
            <a:r>
              <a:rPr lang="en-US" b="1" dirty="0"/>
              <a:t>The Sexiest Job of the 21st Century</a:t>
            </a:r>
            <a:endParaRPr lang="es-CR" b="1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4F8A0F6F-2E96-4AF9-AEBC-06D1645887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 dirty="0"/>
              <a:t>Data </a:t>
            </a:r>
            <a:r>
              <a:rPr lang="es-CR" dirty="0" err="1"/>
              <a:t>Science</a:t>
            </a:r>
            <a:r>
              <a:rPr lang="es-CR" dirty="0"/>
              <a:t> </a:t>
            </a:r>
            <a:r>
              <a:rPr lang="es-CR" dirty="0" err="1"/>
              <a:t>Community</a:t>
            </a:r>
            <a:endParaRPr lang="es-CR" dirty="0"/>
          </a:p>
          <a:p>
            <a:r>
              <a:rPr lang="es-CR" dirty="0"/>
              <a:t>2018</a:t>
            </a:r>
          </a:p>
        </p:txBody>
      </p:sp>
      <p:pic>
        <p:nvPicPr>
          <p:cNvPr id="4" name="Picture 2" descr="Resultado de imagen para logo tec">
            <a:extLst>
              <a:ext uri="{FF2B5EF4-FFF2-40B4-BE49-F238E27FC236}">
                <a16:creationId xmlns:a16="http://schemas.microsoft.com/office/drawing/2014/main" id="{42A16DB2-15BB-4D89-B247-89A3B1833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45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63C31-1C8B-46E0-9B5D-7406E6340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Machine </a:t>
            </a:r>
            <a:r>
              <a:rPr lang="es-CR" dirty="0" err="1"/>
              <a:t>Learning</a:t>
            </a:r>
            <a:r>
              <a:rPr lang="es-CR" dirty="0"/>
              <a:t> </a:t>
            </a:r>
            <a:r>
              <a:rPr lang="es-CR" dirty="0" err="1"/>
              <a:t>Algorithms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09EF8E-D2D3-43FB-A8D6-1B811241C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Machine learning diagram">
            <a:extLst>
              <a:ext uri="{FF2B5EF4-FFF2-40B4-BE49-F238E27FC236}">
                <a16:creationId xmlns:a16="http://schemas.microsoft.com/office/drawing/2014/main" id="{953E3561-CCE1-4D47-A36C-C9A3E2589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008" y="1577084"/>
            <a:ext cx="6874704" cy="491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logo tec">
            <a:extLst>
              <a:ext uri="{FF2B5EF4-FFF2-40B4-BE49-F238E27FC236}">
                <a16:creationId xmlns:a16="http://schemas.microsoft.com/office/drawing/2014/main" id="{BBC79DFD-CE59-468F-98AD-B09D20767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ED04E5B-C007-4012-B8BA-8604036723E6}"/>
              </a:ext>
            </a:extLst>
          </p:cNvPr>
          <p:cNvSpPr/>
          <p:nvPr/>
        </p:nvSpPr>
        <p:spPr>
          <a:xfrm>
            <a:off x="5548238" y="6510818"/>
            <a:ext cx="14542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sz="1100" dirty="0" err="1"/>
              <a:t>Image</a:t>
            </a:r>
            <a:r>
              <a:rPr lang="es-CR" sz="1100" dirty="0"/>
              <a:t> </a:t>
            </a:r>
            <a:r>
              <a:rPr lang="es-CR" sz="1100" dirty="0" err="1"/>
              <a:t>via</a:t>
            </a:r>
            <a:r>
              <a:rPr lang="es-CR" sz="1100" dirty="0"/>
              <a:t> </a:t>
            </a:r>
            <a:r>
              <a:rPr lang="es-CR" sz="1100" dirty="0">
                <a:hlinkClick r:id="rId4"/>
              </a:rPr>
              <a:t>Abdul </a:t>
            </a:r>
            <a:r>
              <a:rPr lang="es-CR" sz="1100" dirty="0" err="1">
                <a:hlinkClick r:id="rId4"/>
              </a:rPr>
              <a:t>Rahid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63827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8E05C-D443-4D6C-ABB1-8BAECC1B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Supervised</a:t>
            </a:r>
            <a:r>
              <a:rPr lang="es-CR" dirty="0"/>
              <a:t> </a:t>
            </a:r>
            <a:r>
              <a:rPr lang="es-CR" dirty="0" err="1"/>
              <a:t>Learning</a:t>
            </a:r>
            <a:endParaRPr lang="es-CR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2B7DDF1-455C-4BD4-A1D0-9547E5CA0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5682" y="1859078"/>
            <a:ext cx="4869982" cy="4351338"/>
          </a:xfrm>
          <a:prstGeom prst="rect">
            <a:avLst/>
          </a:prstGeom>
        </p:spPr>
      </p:pic>
      <p:pic>
        <p:nvPicPr>
          <p:cNvPr id="5" name="Picture 2" descr="Resultado de imagen para logo tec">
            <a:extLst>
              <a:ext uri="{FF2B5EF4-FFF2-40B4-BE49-F238E27FC236}">
                <a16:creationId xmlns:a16="http://schemas.microsoft.com/office/drawing/2014/main" id="{E85BC9D7-9065-46DB-AEE3-208DDD42A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682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1F65B-E80E-455A-BA0A-207E30A0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Neural Networks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45C2F33-8DE8-4F43-B1AA-CE7902484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5810" y="1608920"/>
            <a:ext cx="5460380" cy="389453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F949D44-FD7D-4B25-8F99-A79996231F63}"/>
              </a:ext>
            </a:extLst>
          </p:cNvPr>
          <p:cNvSpPr/>
          <p:nvPr/>
        </p:nvSpPr>
        <p:spPr>
          <a:xfrm>
            <a:off x="4789296" y="5503456"/>
            <a:ext cx="2613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dirty="0" err="1"/>
              <a:t>Sliding</a:t>
            </a:r>
            <a:r>
              <a:rPr lang="es-CR" dirty="0"/>
              <a:t> </a:t>
            </a:r>
            <a:r>
              <a:rPr lang="es-CR" dirty="0" err="1"/>
              <a:t>Window</a:t>
            </a:r>
            <a:r>
              <a:rPr lang="es-CR" dirty="0"/>
              <a:t> </a:t>
            </a:r>
            <a:r>
              <a:rPr lang="es-CR" dirty="0" err="1"/>
              <a:t>Detection</a:t>
            </a:r>
            <a:endParaRPr lang="es-CR" dirty="0"/>
          </a:p>
        </p:txBody>
      </p:sp>
      <p:pic>
        <p:nvPicPr>
          <p:cNvPr id="12" name="Picture 2" descr="Resultado de imagen para logo tec">
            <a:extLst>
              <a:ext uri="{FF2B5EF4-FFF2-40B4-BE49-F238E27FC236}">
                <a16:creationId xmlns:a16="http://schemas.microsoft.com/office/drawing/2014/main" id="{E51DA904-79FD-47F5-9803-CA04B5510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03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81B77-26F6-4FE6-8F3C-DC09589F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Neural Networks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C45C549-7D54-471F-8E8C-408FA5303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063" y="1947842"/>
            <a:ext cx="4811873" cy="241228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2BA341E-8E54-4D64-9854-B57D8E4397EC}"/>
              </a:ext>
            </a:extLst>
          </p:cNvPr>
          <p:cNvSpPr/>
          <p:nvPr/>
        </p:nvSpPr>
        <p:spPr>
          <a:xfrm>
            <a:off x="5254133" y="4432615"/>
            <a:ext cx="1536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dirty="0"/>
              <a:t>Text </a:t>
            </a:r>
            <a:r>
              <a:rPr lang="es-CR" dirty="0" err="1"/>
              <a:t>Detection</a:t>
            </a:r>
            <a:endParaRPr lang="es-CR" dirty="0"/>
          </a:p>
        </p:txBody>
      </p:sp>
      <p:pic>
        <p:nvPicPr>
          <p:cNvPr id="6" name="Picture 2" descr="Resultado de imagen para logo tec">
            <a:extLst>
              <a:ext uri="{FF2B5EF4-FFF2-40B4-BE49-F238E27FC236}">
                <a16:creationId xmlns:a16="http://schemas.microsoft.com/office/drawing/2014/main" id="{7EE90047-D1F4-4DD2-BF3E-B6E4BC787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205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FF8AFB-058C-454F-9A73-F8157153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10242" name="Picture 2" descr="Resultado de imagen para Supervised Learning">
            <a:extLst>
              <a:ext uri="{FF2B5EF4-FFF2-40B4-BE49-F238E27FC236}">
                <a16:creationId xmlns:a16="http://schemas.microsoft.com/office/drawing/2014/main" id="{AB07000B-13E4-4A68-9D17-EBF0C534A6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703" y="2516222"/>
            <a:ext cx="8568593" cy="296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logo tec">
            <a:extLst>
              <a:ext uri="{FF2B5EF4-FFF2-40B4-BE49-F238E27FC236}">
                <a16:creationId xmlns:a16="http://schemas.microsoft.com/office/drawing/2014/main" id="{0EF6AEC2-7D1B-4662-A54D-DCF4AEC12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788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5443E-73C4-4515-A858-AE8B8519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Unsupervised</a:t>
            </a:r>
            <a:r>
              <a:rPr lang="es-CR" dirty="0"/>
              <a:t> </a:t>
            </a:r>
            <a:r>
              <a:rPr lang="es-CR" dirty="0" err="1"/>
              <a:t>learning</a:t>
            </a:r>
            <a:endParaRPr lang="es-CR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6204910-87E6-4D02-B11F-05CDB1C84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4589" y="1792172"/>
            <a:ext cx="4546704" cy="4351338"/>
          </a:xfrm>
          <a:prstGeom prst="rect">
            <a:avLst/>
          </a:prstGeom>
        </p:spPr>
      </p:pic>
      <p:pic>
        <p:nvPicPr>
          <p:cNvPr id="6" name="Picture 2" descr="Resultado de imagen para logo tec">
            <a:extLst>
              <a:ext uri="{FF2B5EF4-FFF2-40B4-BE49-F238E27FC236}">
                <a16:creationId xmlns:a16="http://schemas.microsoft.com/office/drawing/2014/main" id="{DC4D84EA-9448-45BC-A80E-0114D4562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288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0591C4-6580-4A30-B961-F23E334D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pic>
        <p:nvPicPr>
          <p:cNvPr id="18434" name="Picture 2" descr="Resultado de imagen para Unsupervised learning">
            <a:extLst>
              <a:ext uri="{FF2B5EF4-FFF2-40B4-BE49-F238E27FC236}">
                <a16:creationId xmlns:a16="http://schemas.microsoft.com/office/drawing/2014/main" id="{585BC361-E6D7-4EDC-AE67-7D77B45EB5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286" y="1882911"/>
            <a:ext cx="9571428" cy="372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logo tec">
            <a:extLst>
              <a:ext uri="{FF2B5EF4-FFF2-40B4-BE49-F238E27FC236}">
                <a16:creationId xmlns:a16="http://schemas.microsoft.com/office/drawing/2014/main" id="{3975402D-392E-4445-91DA-C00503B8A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681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0D4D72-FF84-4D9D-A62D-B6C3F450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data, big decisions!</a:t>
            </a:r>
          </a:p>
        </p:txBody>
      </p:sp>
      <p:pic>
        <p:nvPicPr>
          <p:cNvPr id="11268" name="Picture 4" descr="https://memegenerator.net/img/instances/65161306/big-data-big-data-everywhere.jpg">
            <a:extLst>
              <a:ext uri="{FF2B5EF4-FFF2-40B4-BE49-F238E27FC236}">
                <a16:creationId xmlns:a16="http://schemas.microsoft.com/office/drawing/2014/main" id="{AC1E0025-1062-402F-8789-83C9992785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876" y="2147587"/>
            <a:ext cx="6096247" cy="337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para logo tec">
            <a:extLst>
              <a:ext uri="{FF2B5EF4-FFF2-40B4-BE49-F238E27FC236}">
                <a16:creationId xmlns:a16="http://schemas.microsoft.com/office/drawing/2014/main" id="{2C835606-E21A-49F3-9AE1-25E066A5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328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A5D14-FEF6-4BE4-9433-33BD9635F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What’s</a:t>
            </a:r>
            <a:r>
              <a:rPr lang="es-CR" dirty="0"/>
              <a:t> Big Data?</a:t>
            </a:r>
            <a:endParaRPr lang="en-US" dirty="0"/>
          </a:p>
        </p:txBody>
      </p:sp>
      <p:pic>
        <p:nvPicPr>
          <p:cNvPr id="16386" name="Picture 2" descr="Resultado de imagen para big data Volume. Velocity. Variety.">
            <a:extLst>
              <a:ext uri="{FF2B5EF4-FFF2-40B4-BE49-F238E27FC236}">
                <a16:creationId xmlns:a16="http://schemas.microsoft.com/office/drawing/2014/main" id="{0DC15FF5-749A-4983-9AEF-499733B28B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57" y="1690688"/>
            <a:ext cx="6528485" cy="434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logo tec">
            <a:extLst>
              <a:ext uri="{FF2B5EF4-FFF2-40B4-BE49-F238E27FC236}">
                <a16:creationId xmlns:a16="http://schemas.microsoft.com/office/drawing/2014/main" id="{5D03D06A-A674-436D-9094-EDC51ED8E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151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29C12-1FC5-4509-90FF-9B2931B6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75909" cy="1325563"/>
          </a:xfrm>
        </p:spPr>
        <p:txBody>
          <a:bodyPr/>
          <a:lstStyle/>
          <a:p>
            <a:r>
              <a:rPr lang="en-US" dirty="0"/>
              <a:t>Can the Machine Learning survivor without Big Data?</a:t>
            </a:r>
          </a:p>
        </p:txBody>
      </p:sp>
      <p:pic>
        <p:nvPicPr>
          <p:cNvPr id="20482" name="Picture 2" descr="Resultado de imagen para fusion dragon ball">
            <a:extLst>
              <a:ext uri="{FF2B5EF4-FFF2-40B4-BE49-F238E27FC236}">
                <a16:creationId xmlns:a16="http://schemas.microsoft.com/office/drawing/2014/main" id="{42FEA75D-0685-4C0C-9EC7-85F76DEE42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751" y="2049640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esultado de imagen para hadoop">
            <a:extLst>
              <a:ext uri="{FF2B5EF4-FFF2-40B4-BE49-F238E27FC236}">
                <a16:creationId xmlns:a16="http://schemas.microsoft.com/office/drawing/2014/main" id="{1C77BFF6-A293-4844-959A-E050BC61D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250" y="3240834"/>
            <a:ext cx="912844" cy="91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Resultado de imagen para tensorflow">
            <a:extLst>
              <a:ext uri="{FF2B5EF4-FFF2-40B4-BE49-F238E27FC236}">
                <a16:creationId xmlns:a16="http://schemas.microsoft.com/office/drawing/2014/main" id="{17A2E780-E328-4289-B141-030CB60D6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39" y="3240834"/>
            <a:ext cx="1622833" cy="91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para logo tec">
            <a:extLst>
              <a:ext uri="{FF2B5EF4-FFF2-40B4-BE49-F238E27FC236}">
                <a16:creationId xmlns:a16="http://schemas.microsoft.com/office/drawing/2014/main" id="{A942DF4B-D79D-48F9-A9D4-D729D620D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538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9438E1-7D98-4B88-8F70-D4CF828E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living in the future?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DBD315-3D66-420C-8AD6-425E661B2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7170" name="Picture 2" descr="https://cdn-images-1.medium.com/max/800/0*Zqbbp9wt0tfJjela.">
            <a:extLst>
              <a:ext uri="{FF2B5EF4-FFF2-40B4-BE49-F238E27FC236}">
                <a16:creationId xmlns:a16="http://schemas.microsoft.com/office/drawing/2014/main" id="{703710D6-2FD9-44FB-95BE-4DD93DFF1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64" y="1788996"/>
            <a:ext cx="6586067" cy="438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logo tec">
            <a:extLst>
              <a:ext uri="{FF2B5EF4-FFF2-40B4-BE49-F238E27FC236}">
                <a16:creationId xmlns:a16="http://schemas.microsoft.com/office/drawing/2014/main" id="{F5C4E255-81DD-45DD-885B-1D2DBDE1A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3E5DFF1-DD03-4AA3-84D8-B584884239BD}"/>
              </a:ext>
            </a:extLst>
          </p:cNvPr>
          <p:cNvSpPr/>
          <p:nvPr/>
        </p:nvSpPr>
        <p:spPr>
          <a:xfrm>
            <a:off x="5356852" y="6275271"/>
            <a:ext cx="14782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sz="1100" dirty="0" err="1"/>
              <a:t>Photo</a:t>
            </a:r>
            <a:r>
              <a:rPr lang="es-CR" sz="1100" dirty="0"/>
              <a:t> </a:t>
            </a:r>
            <a:r>
              <a:rPr lang="es-CR" sz="1100" dirty="0" err="1"/>
              <a:t>cred</a:t>
            </a:r>
            <a:r>
              <a:rPr lang="es-CR" sz="1100" dirty="0"/>
              <a:t>: </a:t>
            </a:r>
            <a:r>
              <a:rPr lang="es-CR" sz="1100" dirty="0">
                <a:hlinkClick r:id="rId4"/>
              </a:rPr>
              <a:t>Andy Kelly</a:t>
            </a:r>
            <a:endParaRPr lang="es-CR" sz="1100" dirty="0"/>
          </a:p>
        </p:txBody>
      </p:sp>
    </p:spTree>
    <p:extLst>
      <p:ext uri="{BB962C8B-B14F-4D97-AF65-F5344CB8AC3E}">
        <p14:creationId xmlns:p14="http://schemas.microsoft.com/office/powerpoint/2010/main" val="1394626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F340E-A78E-4B23-9C8C-5C80FD91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19188" cy="1325563"/>
          </a:xfrm>
        </p:spPr>
        <p:txBody>
          <a:bodyPr/>
          <a:lstStyle/>
          <a:p>
            <a:r>
              <a:rPr lang="en-US" dirty="0"/>
              <a:t>Is the </a:t>
            </a:r>
            <a:r>
              <a:rPr lang="es-CR" dirty="0"/>
              <a:t>Machine </a:t>
            </a:r>
            <a:r>
              <a:rPr lang="es-CR" dirty="0" err="1"/>
              <a:t>Learning</a:t>
            </a:r>
            <a:r>
              <a:rPr lang="es-CR" dirty="0"/>
              <a:t> in </a:t>
            </a:r>
            <a:r>
              <a:rPr lang="es-CR" dirty="0" err="1"/>
              <a:t>the</a:t>
            </a:r>
            <a:r>
              <a:rPr lang="es-CR" dirty="0"/>
              <a:t> </a:t>
            </a:r>
            <a:r>
              <a:rPr lang="es-CR" dirty="0" err="1"/>
              <a:t>game</a:t>
            </a:r>
            <a:r>
              <a:rPr lang="es-CR" dirty="0"/>
              <a:t>?</a:t>
            </a:r>
            <a:endParaRPr lang="en-US" dirty="0"/>
          </a:p>
        </p:txBody>
      </p:sp>
      <p:pic>
        <p:nvPicPr>
          <p:cNvPr id="15362" name="Picture 2" descr="http://dextroanalytics.com/wp-content/uploads/2016/08/Tree-Rev2-1-624x345.png">
            <a:extLst>
              <a:ext uri="{FF2B5EF4-FFF2-40B4-BE49-F238E27FC236}">
                <a16:creationId xmlns:a16="http://schemas.microsoft.com/office/drawing/2014/main" id="{B90CFD92-AFA1-42EC-8BBC-A10BD012C0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195" y="1545722"/>
            <a:ext cx="8272347" cy="457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logo tec">
            <a:extLst>
              <a:ext uri="{FF2B5EF4-FFF2-40B4-BE49-F238E27FC236}">
                <a16:creationId xmlns:a16="http://schemas.microsoft.com/office/drawing/2014/main" id="{F36B3C9C-B386-4200-BAFA-E737FC528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81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88A30-29F8-48FC-8420-C7B3AE61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Machine </a:t>
            </a:r>
            <a:r>
              <a:rPr lang="es-CR" dirty="0" err="1"/>
              <a:t>Learning</a:t>
            </a:r>
            <a:r>
              <a:rPr lang="es-CR" dirty="0"/>
              <a:t> </a:t>
            </a:r>
            <a:r>
              <a:rPr lang="es-CR" dirty="0" err="1"/>
              <a:t>Facts</a:t>
            </a:r>
            <a:r>
              <a:rPr lang="es-CR" dirty="0"/>
              <a:t>!!!!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F569EF-C93A-42DF-ACE7-1E527EA70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658707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Enterprise investments in machine learning will nearly double over the next three years, reaching 64% adoption by 2020.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International Data Corporation (IDC) is forecasting spending on artificial intelligence (AI) and machine learning will grow from $8B in 2016 to $47B by 2020.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89% of CIOs are either planning to use or are using machine learning in their organizations today.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53% of CIOs say machine learning is one of their core priorities as their role expands from traditional IT operations management to business strategists.</a:t>
            </a:r>
          </a:p>
          <a:p>
            <a:pPr marL="0" indent="0">
              <a:buNone/>
            </a:pPr>
            <a:r>
              <a:rPr lang="en-US" sz="1200" dirty="0"/>
              <a:t>Source: https://www.forbes.com/sites/louiscolumbus/2017/10/23/machine-learnings-greatest-potential-is-driving-revenue-in-the-enterprise/#5df3d15541db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Resultado de imagen para logo tec">
            <a:extLst>
              <a:ext uri="{FF2B5EF4-FFF2-40B4-BE49-F238E27FC236}">
                <a16:creationId xmlns:a16="http://schemas.microsoft.com/office/drawing/2014/main" id="{1A131AC9-EA29-4257-B11C-C8734611C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7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371DA64F-3160-4A34-8985-5B24E1B7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Women in </a:t>
            </a:r>
            <a:r>
              <a:rPr lang="es-CR" dirty="0"/>
              <a:t>Data </a:t>
            </a:r>
            <a:r>
              <a:rPr lang="es-CR" dirty="0" err="1"/>
              <a:t>Science</a:t>
            </a:r>
            <a:r>
              <a:rPr lang="es-CR" dirty="0"/>
              <a:t> </a:t>
            </a:r>
            <a:endParaRPr lang="en-U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2B05AFF-E9C9-4AF1-B1AE-AF8A93553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 descr="Resultado de imagen para logo tec">
            <a:extLst>
              <a:ext uri="{FF2B5EF4-FFF2-40B4-BE49-F238E27FC236}">
                <a16:creationId xmlns:a16="http://schemas.microsoft.com/office/drawing/2014/main" id="{654B211A-7298-4E74-9E9E-A844155A8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20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E8D131-8A6D-42A4-B906-DE3DC78F0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28518" cy="1325563"/>
          </a:xfrm>
        </p:spPr>
        <p:txBody>
          <a:bodyPr/>
          <a:lstStyle/>
          <a:p>
            <a:r>
              <a:rPr lang="es-CR" dirty="0" err="1"/>
              <a:t>Why</a:t>
            </a:r>
            <a:r>
              <a:rPr lang="es-CR" dirty="0"/>
              <a:t> </a:t>
            </a:r>
            <a:r>
              <a:rPr lang="es-CR" dirty="0" err="1"/>
              <a:t>we</a:t>
            </a:r>
            <a:r>
              <a:rPr lang="es-CR" dirty="0"/>
              <a:t> </a:t>
            </a:r>
            <a:r>
              <a:rPr lang="es-CR" dirty="0" err="1"/>
              <a:t>need</a:t>
            </a:r>
            <a:r>
              <a:rPr lang="es-CR" dirty="0"/>
              <a:t> </a:t>
            </a:r>
            <a:r>
              <a:rPr lang="es-CR" dirty="0" err="1"/>
              <a:t>women</a:t>
            </a:r>
            <a:r>
              <a:rPr lang="es-CR" dirty="0"/>
              <a:t> in Data </a:t>
            </a:r>
            <a:r>
              <a:rPr lang="es-CR" dirty="0" err="1"/>
              <a:t>Science</a:t>
            </a:r>
            <a:r>
              <a:rPr lang="es-CR" dirty="0"/>
              <a:t>?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39E2BFD-2EEC-4E3D-81E2-7169BFBB9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002" y="1707733"/>
            <a:ext cx="2914344" cy="46648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B4689E-39E7-488A-86D3-CD944CB92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814" y="1800808"/>
            <a:ext cx="3233824" cy="447869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E9B9F72-6F82-4C79-81CC-D9C7E44FF02D}"/>
              </a:ext>
            </a:extLst>
          </p:cNvPr>
          <p:cNvSpPr txBox="1"/>
          <p:nvPr/>
        </p:nvSpPr>
        <p:spPr>
          <a:xfrm>
            <a:off x="6718041" y="6478879"/>
            <a:ext cx="6176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1400" dirty="0" err="1"/>
              <a:t>Source</a:t>
            </a:r>
            <a:r>
              <a:rPr lang="es-CR" sz="1400" dirty="0"/>
              <a:t>: https://www.betterbuys.com/bi/women-in-data-science/</a:t>
            </a:r>
          </a:p>
        </p:txBody>
      </p:sp>
      <p:pic>
        <p:nvPicPr>
          <p:cNvPr id="9" name="Picture 2" descr="Resultado de imagen para logo tec">
            <a:extLst>
              <a:ext uri="{FF2B5EF4-FFF2-40B4-BE49-F238E27FC236}">
                <a16:creationId xmlns:a16="http://schemas.microsoft.com/office/drawing/2014/main" id="{53E0A18C-1D48-4674-8525-0C34C3656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54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12BF5F-E2C4-4D15-B6D5-F549899F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3074" name="Picture 2" descr="Maria (Cuky) Perez">
            <a:extLst>
              <a:ext uri="{FF2B5EF4-FFF2-40B4-BE49-F238E27FC236}">
                <a16:creationId xmlns:a16="http://schemas.microsoft.com/office/drawing/2014/main" id="{EBD9DBBD-05BD-4A22-B467-E8CE7337A6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8" y="36284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D20F454-3BEA-4BE6-B1ED-B22B6293E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197" y="286837"/>
            <a:ext cx="4048125" cy="952500"/>
          </a:xfrm>
          <a:prstGeom prst="rect">
            <a:avLst/>
          </a:prstGeom>
        </p:spPr>
      </p:pic>
      <p:pic>
        <p:nvPicPr>
          <p:cNvPr id="3076" name="Picture 4" descr="Monica Rogati">
            <a:extLst>
              <a:ext uri="{FF2B5EF4-FFF2-40B4-BE49-F238E27FC236}">
                <a16:creationId xmlns:a16="http://schemas.microsoft.com/office/drawing/2014/main" id="{1CF53F08-03BC-4070-BF12-3D3A4E678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13" y="3247134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63AE283-E2BB-422F-95E0-A86C4152F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413" y="4016473"/>
            <a:ext cx="3533775" cy="942975"/>
          </a:xfrm>
          <a:prstGeom prst="rect">
            <a:avLst/>
          </a:prstGeom>
        </p:spPr>
      </p:pic>
      <p:pic>
        <p:nvPicPr>
          <p:cNvPr id="3078" name="Picture 6" descr="Yael Garten">
            <a:extLst>
              <a:ext uri="{FF2B5EF4-FFF2-40B4-BE49-F238E27FC236}">
                <a16:creationId xmlns:a16="http://schemas.microsoft.com/office/drawing/2014/main" id="{D466288E-CE08-430D-8C19-F8821184B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322" y="517341"/>
            <a:ext cx="2070037" cy="222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D31A7DA-1397-422D-8F36-3BC85F402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7237" y="2608424"/>
            <a:ext cx="4600575" cy="1143000"/>
          </a:xfrm>
          <a:prstGeom prst="rect">
            <a:avLst/>
          </a:prstGeom>
        </p:spPr>
      </p:pic>
      <p:pic>
        <p:nvPicPr>
          <p:cNvPr id="3080" name="Picture 8" descr="Caitlin Smallwood">
            <a:extLst>
              <a:ext uri="{FF2B5EF4-FFF2-40B4-BE49-F238E27FC236}">
                <a16:creationId xmlns:a16="http://schemas.microsoft.com/office/drawing/2014/main" id="{6CA9D20F-FBCB-4768-A7CB-D2B4C1427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564" y="427575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9E638AC-22E5-4D4C-B916-E71814E979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1195" y="5654675"/>
            <a:ext cx="3724275" cy="838200"/>
          </a:xfrm>
          <a:prstGeom prst="rect">
            <a:avLst/>
          </a:prstGeom>
        </p:spPr>
      </p:pic>
      <p:pic>
        <p:nvPicPr>
          <p:cNvPr id="14" name="Picture 2" descr="Resultado de imagen para logo tec">
            <a:extLst>
              <a:ext uri="{FF2B5EF4-FFF2-40B4-BE49-F238E27FC236}">
                <a16:creationId xmlns:a16="http://schemas.microsoft.com/office/drawing/2014/main" id="{1245A6D7-2B62-48DF-BB41-0A804E3CC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930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95C3C-8904-45DD-AF7C-9EE7D279F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Important</a:t>
            </a:r>
            <a:r>
              <a:rPr lang="es-CR" dirty="0"/>
              <a:t> </a:t>
            </a:r>
            <a:r>
              <a:rPr lang="es-CR" dirty="0" err="1"/>
              <a:t>Information</a:t>
            </a:r>
            <a:r>
              <a:rPr lang="es-CR" dirty="0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A172E2-8B07-4CE8-B52D-ABCD0676F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Global Women in Data Science (</a:t>
            </a:r>
            <a:r>
              <a:rPr lang="en-US" dirty="0" err="1"/>
              <a:t>WiDS</a:t>
            </a:r>
            <a:r>
              <a:rPr lang="en-US" dirty="0"/>
              <a:t>) Conference</a:t>
            </a:r>
          </a:p>
          <a:p>
            <a:pPr lvl="1"/>
            <a:r>
              <a:rPr lang="es-CR" dirty="0">
                <a:hlinkClick r:id="rId3"/>
              </a:rPr>
              <a:t>https://www.widsconference.org/</a:t>
            </a:r>
          </a:p>
          <a:p>
            <a:pPr marL="0" indent="0">
              <a:buNone/>
            </a:pPr>
            <a:endParaRPr lang="es-CR" dirty="0"/>
          </a:p>
        </p:txBody>
      </p:sp>
      <p:pic>
        <p:nvPicPr>
          <p:cNvPr id="5122" name="Picture 2" descr="Women in Data Science (WiDS) Conference 2018">
            <a:extLst>
              <a:ext uri="{FF2B5EF4-FFF2-40B4-BE49-F238E27FC236}">
                <a16:creationId xmlns:a16="http://schemas.microsoft.com/office/drawing/2014/main" id="{9F2F650C-FA14-4C70-9CD9-600815470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17" y="1628775"/>
            <a:ext cx="20859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lementos multimedia en línea 3" title="Women in Data Science 2018 (Español) | #sheSTEM #WiDS2018">
            <a:hlinkClick r:id="" action="ppaction://media"/>
            <a:extLst>
              <a:ext uri="{FF2B5EF4-FFF2-40B4-BE49-F238E27FC236}">
                <a16:creationId xmlns:a16="http://schemas.microsoft.com/office/drawing/2014/main" id="{D6F2FC75-8A22-48E6-9B61-D4428C5D814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366545" y="3151771"/>
            <a:ext cx="5378119" cy="3025192"/>
          </a:xfrm>
          <a:prstGeom prst="rect">
            <a:avLst/>
          </a:prstGeom>
        </p:spPr>
      </p:pic>
      <p:pic>
        <p:nvPicPr>
          <p:cNvPr id="5124" name="Picture 4" descr="http://www.girlsintechchile.com/wp-content/uploads/2018/02/2.png">
            <a:extLst>
              <a:ext uri="{FF2B5EF4-FFF2-40B4-BE49-F238E27FC236}">
                <a16:creationId xmlns:a16="http://schemas.microsoft.com/office/drawing/2014/main" id="{A34FA6BC-4729-43E4-9DF8-14135D53C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93" y="3563937"/>
            <a:ext cx="3086878" cy="308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n para logo tec">
            <a:extLst>
              <a:ext uri="{FF2B5EF4-FFF2-40B4-BE49-F238E27FC236}">
                <a16:creationId xmlns:a16="http://schemas.microsoft.com/office/drawing/2014/main" id="{CA092EC4-7A11-4E17-95E5-90713E0A8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340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371DA64F-3160-4A34-8985-5B24E1B7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stories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2B05AFF-E9C9-4AF1-B1AE-AF8A93553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 descr="Resultado de imagen para logo tec">
            <a:extLst>
              <a:ext uri="{FF2B5EF4-FFF2-40B4-BE49-F238E27FC236}">
                <a16:creationId xmlns:a16="http://schemas.microsoft.com/office/drawing/2014/main" id="{654B211A-7298-4E74-9E9E-A844155A8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35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7C1BC-020C-40E1-BC92-1C422B84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47180" cy="1325563"/>
          </a:xfrm>
        </p:spPr>
        <p:txBody>
          <a:bodyPr/>
          <a:lstStyle/>
          <a:p>
            <a:r>
              <a:rPr lang="es-CR" dirty="0"/>
              <a:t>Walmart: </a:t>
            </a:r>
            <a:r>
              <a:rPr lang="es-CR" dirty="0" err="1"/>
              <a:t>Anticipating</a:t>
            </a:r>
            <a:r>
              <a:rPr lang="es-CR" dirty="0"/>
              <a:t> </a:t>
            </a:r>
            <a:r>
              <a:rPr lang="es-CR" dirty="0" err="1"/>
              <a:t>Customer</a:t>
            </a:r>
            <a:r>
              <a:rPr lang="es-CR" dirty="0"/>
              <a:t> </a:t>
            </a:r>
            <a:r>
              <a:rPr lang="es-CR" dirty="0" err="1"/>
              <a:t>Needs</a:t>
            </a:r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59DDC65-F0B0-41A2-90B4-4D055F90A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10" name="Picture 6" descr="Resultado de imagen para walmart">
            <a:extLst>
              <a:ext uri="{FF2B5EF4-FFF2-40B4-BE49-F238E27FC236}">
                <a16:creationId xmlns:a16="http://schemas.microsoft.com/office/drawing/2014/main" id="{BA7AE829-2C32-4A51-90C0-55A841023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597" y="1747692"/>
            <a:ext cx="6760806" cy="450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n para logo tec">
            <a:extLst>
              <a:ext uri="{FF2B5EF4-FFF2-40B4-BE49-F238E27FC236}">
                <a16:creationId xmlns:a16="http://schemas.microsoft.com/office/drawing/2014/main" id="{5C564711-7BAA-4E02-9646-3F863BC86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313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6CFD3B-05C5-4813-A865-31933CBF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North Face: Robot Sales Associates</a:t>
            </a:r>
          </a:p>
        </p:txBody>
      </p:sp>
      <p:pic>
        <p:nvPicPr>
          <p:cNvPr id="22530" name="Picture 2" descr="Resultado de imagen para North Face">
            <a:extLst>
              <a:ext uri="{FF2B5EF4-FFF2-40B4-BE49-F238E27FC236}">
                <a16:creationId xmlns:a16="http://schemas.microsoft.com/office/drawing/2014/main" id="{CECB66C4-54D3-461A-8566-F2D2CF0451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44286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logo tec">
            <a:extLst>
              <a:ext uri="{FF2B5EF4-FFF2-40B4-BE49-F238E27FC236}">
                <a16:creationId xmlns:a16="http://schemas.microsoft.com/office/drawing/2014/main" id="{7C8F6AF4-5F6F-49BD-8D77-E1AA2FCA4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015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0B049-62D3-4712-A20D-C009BEDBD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Alibaba</a:t>
            </a:r>
          </a:p>
        </p:txBody>
      </p:sp>
      <p:pic>
        <p:nvPicPr>
          <p:cNvPr id="23554" name="Picture 2" descr="Resultado de imagen para Alibaba">
            <a:extLst>
              <a:ext uri="{FF2B5EF4-FFF2-40B4-BE49-F238E27FC236}">
                <a16:creationId xmlns:a16="http://schemas.microsoft.com/office/drawing/2014/main" id="{F955C8D2-1869-4971-BC12-E2F23A5075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893" y="1825625"/>
            <a:ext cx="720221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logo tec">
            <a:extLst>
              <a:ext uri="{FF2B5EF4-FFF2-40B4-BE49-F238E27FC236}">
                <a16:creationId xmlns:a16="http://schemas.microsoft.com/office/drawing/2014/main" id="{4FCFA9EA-21CD-472C-9862-A55B293F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82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3C0FC9-0329-49C9-A7ED-66F7FFB5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 course</a:t>
            </a:r>
          </a:p>
        </p:txBody>
      </p:sp>
      <p:pic>
        <p:nvPicPr>
          <p:cNvPr id="9218" name="Picture 2" descr="Photo shows the words “Hi, I’m Cortana” on the screen of an Amazon Echo Show device next to a laptop that displays the words “Hello, I’m Alexa”">
            <a:extLst>
              <a:ext uri="{FF2B5EF4-FFF2-40B4-BE49-F238E27FC236}">
                <a16:creationId xmlns:a16="http://schemas.microsoft.com/office/drawing/2014/main" id="{064B27FB-F01D-4212-B4B9-A4F26EF07D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5" y="1856510"/>
            <a:ext cx="6937370" cy="390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407E183-6353-47E6-89FF-087F2AF0098D}"/>
              </a:ext>
            </a:extLst>
          </p:cNvPr>
          <p:cNvSpPr/>
          <p:nvPr/>
        </p:nvSpPr>
        <p:spPr>
          <a:xfrm>
            <a:off x="3048000" y="5924603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Source: https://blogs.microsoft.com/blog/2017/08/30/hey-cortana-open-alexa-microsoft-amazons-first-kind-collaboration/</a:t>
            </a:r>
          </a:p>
        </p:txBody>
      </p:sp>
      <p:pic>
        <p:nvPicPr>
          <p:cNvPr id="6" name="Picture 2" descr="Resultado de imagen para logo tec">
            <a:extLst>
              <a:ext uri="{FF2B5EF4-FFF2-40B4-BE49-F238E27FC236}">
                <a16:creationId xmlns:a16="http://schemas.microsoft.com/office/drawing/2014/main" id="{CA371DB4-3210-4F78-8087-555EB53BA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370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A599C-0FE4-4C34-A4FE-930227AF6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97686" cy="1325563"/>
          </a:xfrm>
        </p:spPr>
        <p:txBody>
          <a:bodyPr/>
          <a:lstStyle/>
          <a:p>
            <a:r>
              <a:rPr lang="en-US" dirty="0"/>
              <a:t>Amazon</a:t>
            </a:r>
          </a:p>
        </p:txBody>
      </p:sp>
      <p:pic>
        <p:nvPicPr>
          <p:cNvPr id="24578" name="Picture 2" descr="Resultado de imagen para amazon">
            <a:extLst>
              <a:ext uri="{FF2B5EF4-FFF2-40B4-BE49-F238E27FC236}">
                <a16:creationId xmlns:a16="http://schemas.microsoft.com/office/drawing/2014/main" id="{67F9BAB6-794B-486A-9184-9B999C9DBA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429" y="1825625"/>
            <a:ext cx="652514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logo tec">
            <a:extLst>
              <a:ext uri="{FF2B5EF4-FFF2-40B4-BE49-F238E27FC236}">
                <a16:creationId xmlns:a16="http://schemas.microsoft.com/office/drawing/2014/main" id="{EFC74D1C-84A5-4C30-B3FA-E0345167A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71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EADF1-E04E-4842-9040-33A4679F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Netflix</a:t>
            </a:r>
          </a:p>
        </p:txBody>
      </p:sp>
      <p:pic>
        <p:nvPicPr>
          <p:cNvPr id="25602" name="Picture 2" descr="Resultado de imagen para Netflix">
            <a:extLst>
              <a:ext uri="{FF2B5EF4-FFF2-40B4-BE49-F238E27FC236}">
                <a16:creationId xmlns:a16="http://schemas.microsoft.com/office/drawing/2014/main" id="{7857BF91-9F65-4F31-A63B-D4BC9CED53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751" y="1937593"/>
            <a:ext cx="652449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logo tec">
            <a:extLst>
              <a:ext uri="{FF2B5EF4-FFF2-40B4-BE49-F238E27FC236}">
                <a16:creationId xmlns:a16="http://schemas.microsoft.com/office/drawing/2014/main" id="{D1767B21-22BF-4A0A-97F8-989B643D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261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1A638-9050-4ECC-BC11-C9A2E0DE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Spotify</a:t>
            </a:r>
          </a:p>
        </p:txBody>
      </p:sp>
      <p:pic>
        <p:nvPicPr>
          <p:cNvPr id="26626" name="Picture 2" descr="Resultado de imagen para spotify">
            <a:extLst>
              <a:ext uri="{FF2B5EF4-FFF2-40B4-BE49-F238E27FC236}">
                <a16:creationId xmlns:a16="http://schemas.microsoft.com/office/drawing/2014/main" id="{397F7FC9-A326-4A27-8F7E-D67EC356F1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70" y="1825625"/>
            <a:ext cx="775485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logo tec">
            <a:extLst>
              <a:ext uri="{FF2B5EF4-FFF2-40B4-BE49-F238E27FC236}">
                <a16:creationId xmlns:a16="http://schemas.microsoft.com/office/drawing/2014/main" id="{BA8D4640-383D-4CFB-AE7B-73C720C62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640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9A736-865A-4273-AAF2-5E95D0C9A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</a:t>
            </a:r>
          </a:p>
        </p:txBody>
      </p:sp>
      <p:pic>
        <p:nvPicPr>
          <p:cNvPr id="27650" name="Picture 2" descr="Resultado de imagen para tesla">
            <a:extLst>
              <a:ext uri="{FF2B5EF4-FFF2-40B4-BE49-F238E27FC236}">
                <a16:creationId xmlns:a16="http://schemas.microsoft.com/office/drawing/2014/main" id="{257F7B05-F362-49AE-996E-6336FCAFCF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logo tec">
            <a:extLst>
              <a:ext uri="{FF2B5EF4-FFF2-40B4-BE49-F238E27FC236}">
                <a16:creationId xmlns:a16="http://schemas.microsoft.com/office/drawing/2014/main" id="{6B9F2464-EF3A-4322-8B35-3345D64AA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956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C0845-B8E3-4760-BAC5-B30B8BE0A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Airbnb</a:t>
            </a:r>
          </a:p>
        </p:txBody>
      </p:sp>
      <p:pic>
        <p:nvPicPr>
          <p:cNvPr id="28674" name="Picture 2" descr="Resultado de imagen para airbnb">
            <a:extLst>
              <a:ext uri="{FF2B5EF4-FFF2-40B4-BE49-F238E27FC236}">
                <a16:creationId xmlns:a16="http://schemas.microsoft.com/office/drawing/2014/main" id="{85FEE35B-4F83-45E9-8BFB-E074D6A5A9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290" y="1825625"/>
            <a:ext cx="77334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logo tec">
            <a:extLst>
              <a:ext uri="{FF2B5EF4-FFF2-40B4-BE49-F238E27FC236}">
                <a16:creationId xmlns:a16="http://schemas.microsoft.com/office/drawing/2014/main" id="{8C1EE7CD-DAA9-4F59-ACBC-B04D05381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055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CFC28-8BEB-4036-B6D1-3084A5D1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Uber</a:t>
            </a:r>
          </a:p>
        </p:txBody>
      </p:sp>
      <p:pic>
        <p:nvPicPr>
          <p:cNvPr id="29698" name="Picture 2" descr="Resultado de imagen para uber">
            <a:extLst>
              <a:ext uri="{FF2B5EF4-FFF2-40B4-BE49-F238E27FC236}">
                <a16:creationId xmlns:a16="http://schemas.microsoft.com/office/drawing/2014/main" id="{BDEDDB01-5183-4C19-99D6-360868555F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logo tec">
            <a:extLst>
              <a:ext uri="{FF2B5EF4-FFF2-40B4-BE49-F238E27FC236}">
                <a16:creationId xmlns:a16="http://schemas.microsoft.com/office/drawing/2014/main" id="{5180C647-D3F1-43D7-AB87-837372EAD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529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CD880A-F944-4997-ACA8-AE4034B2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Work</a:t>
            </a:r>
            <a:r>
              <a:rPr lang="es-CR" dirty="0"/>
              <a:t>…</a:t>
            </a:r>
            <a:r>
              <a:rPr lang="es-CR" dirty="0" err="1"/>
              <a:t>Work</a:t>
            </a:r>
            <a:r>
              <a:rPr lang="es-CR" dirty="0"/>
              <a:t>…. </a:t>
            </a:r>
            <a:r>
              <a:rPr lang="es-CR" dirty="0" err="1"/>
              <a:t>Work</a:t>
            </a:r>
            <a:endParaRPr lang="es-C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828D593-9DB6-4B3C-A310-579A11E17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81" y="4247592"/>
            <a:ext cx="4627776" cy="2245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 descr="Resultado de imagen para logo tec">
            <a:extLst>
              <a:ext uri="{FF2B5EF4-FFF2-40B4-BE49-F238E27FC236}">
                <a16:creationId xmlns:a16="http://schemas.microsoft.com/office/drawing/2014/main" id="{3F78A54C-D8B7-4783-AD8D-B82C38DE5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FBAD0DB-4C28-4324-85CF-E8B0D99B1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409" y="1421145"/>
            <a:ext cx="3734110" cy="4889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Proyecto IrazÃº">
            <a:extLst>
              <a:ext uri="{FF2B5EF4-FFF2-40B4-BE49-F238E27FC236}">
                <a16:creationId xmlns:a16="http://schemas.microsoft.com/office/drawing/2014/main" id="{E8E161A5-7529-47F6-BB0D-E10FAE631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086" y="1690688"/>
            <a:ext cx="2238040" cy="2238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cancer de mama benigno y maligno">
            <a:extLst>
              <a:ext uri="{FF2B5EF4-FFF2-40B4-BE49-F238E27FC236}">
                <a16:creationId xmlns:a16="http://schemas.microsoft.com/office/drawing/2014/main" id="{E84EE9D5-DB8D-488D-9C04-8D44B3A20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9" y="2269052"/>
            <a:ext cx="3267075" cy="1400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759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F9F49-DBE6-42E4-ADCD-1EFCFB98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want to develop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5F9011-6248-4EA1-AD71-515772A57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</a:p>
          <a:p>
            <a:r>
              <a:rPr lang="en-US" dirty="0" err="1"/>
              <a:t>Phyton</a:t>
            </a:r>
            <a:endParaRPr lang="en-US" dirty="0"/>
          </a:p>
          <a:p>
            <a:r>
              <a:rPr lang="en-US" dirty="0"/>
              <a:t>Tensor Flow</a:t>
            </a:r>
          </a:p>
          <a:p>
            <a:r>
              <a:rPr lang="en-US" dirty="0"/>
              <a:t>Hadoop</a:t>
            </a:r>
          </a:p>
          <a:p>
            <a:r>
              <a:rPr lang="en-US" dirty="0"/>
              <a:t>Spark</a:t>
            </a:r>
          </a:p>
          <a:p>
            <a:endParaRPr lang="en-US" dirty="0"/>
          </a:p>
        </p:txBody>
      </p:sp>
      <p:pic>
        <p:nvPicPr>
          <p:cNvPr id="4" name="Picture 2" descr="Resultado de imagen para logo tec">
            <a:extLst>
              <a:ext uri="{FF2B5EF4-FFF2-40B4-BE49-F238E27FC236}">
                <a16:creationId xmlns:a16="http://schemas.microsoft.com/office/drawing/2014/main" id="{049FF11A-2FCA-4964-83AC-EC60C296D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047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EEAEB-8158-4934-927B-CBED70AC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2F8232-F0A0-48BA-9CFF-EF42B269F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6215AFDB-F681-40CE-B1A9-0541E08DE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005"/>
            <a:ext cx="12192000" cy="687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logo tec">
            <a:extLst>
              <a:ext uri="{FF2B5EF4-FFF2-40B4-BE49-F238E27FC236}">
                <a16:creationId xmlns:a16="http://schemas.microsoft.com/office/drawing/2014/main" id="{B32631C2-3F01-41B8-B643-7A342A283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B35E32C-8DAE-4C42-A107-1A91B4618E91}"/>
              </a:ext>
            </a:extLst>
          </p:cNvPr>
          <p:cNvSpPr txBox="1"/>
          <p:nvPr/>
        </p:nvSpPr>
        <p:spPr>
          <a:xfrm>
            <a:off x="410547" y="422647"/>
            <a:ext cx="5258734" cy="2109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Ink Free" panose="03080402000500000000" pitchFamily="66" charset="0"/>
              </a:rPr>
              <a:t>How to become a wizard</a:t>
            </a:r>
            <a:br>
              <a:rPr lang="es-CR" sz="4400" b="1" dirty="0">
                <a:solidFill>
                  <a:schemeClr val="bg1">
                    <a:lumMod val="95000"/>
                  </a:schemeClr>
                </a:solidFill>
                <a:latin typeface="Ink Free" panose="03080402000500000000" pitchFamily="66" charset="0"/>
              </a:rPr>
            </a:br>
            <a:r>
              <a:rPr lang="es-CR" sz="4400" b="1" dirty="0" err="1">
                <a:solidFill>
                  <a:schemeClr val="tx2">
                    <a:lumMod val="50000"/>
                  </a:schemeClr>
                </a:solidFill>
                <a:latin typeface="Ink Free" panose="03080402000500000000" pitchFamily="66" charset="0"/>
              </a:rPr>
              <a:t>Study</a:t>
            </a:r>
            <a:r>
              <a:rPr lang="es-CR" sz="4400" b="1" dirty="0">
                <a:solidFill>
                  <a:schemeClr val="tx2">
                    <a:lumMod val="50000"/>
                  </a:schemeClr>
                </a:solidFill>
                <a:latin typeface="Ink Free" panose="03080402000500000000" pitchFamily="66" charset="0"/>
              </a:rPr>
              <a:t>: Data </a:t>
            </a:r>
            <a:r>
              <a:rPr lang="es-CR" sz="4400" b="1" dirty="0" err="1">
                <a:solidFill>
                  <a:schemeClr val="tx2">
                    <a:lumMod val="50000"/>
                  </a:schemeClr>
                </a:solidFill>
                <a:latin typeface="Ink Free" panose="03080402000500000000" pitchFamily="66" charset="0"/>
              </a:rPr>
              <a:t>Science</a:t>
            </a:r>
            <a:endParaRPr lang="es-CR" sz="4400" b="1" dirty="0">
              <a:solidFill>
                <a:schemeClr val="tx2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EB119EB-E7AA-48DC-A04F-89D508ACE2DB}"/>
              </a:ext>
            </a:extLst>
          </p:cNvPr>
          <p:cNvSpPr txBox="1"/>
          <p:nvPr/>
        </p:nvSpPr>
        <p:spPr>
          <a:xfrm>
            <a:off x="410547" y="3075268"/>
            <a:ext cx="44320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2400" b="1" dirty="0">
                <a:solidFill>
                  <a:schemeClr val="bg1">
                    <a:lumMod val="95000"/>
                  </a:schemeClr>
                </a:solidFill>
                <a:latin typeface="Ink Free" panose="03080402000500000000" pitchFamily="66" charset="0"/>
              </a:rPr>
              <a:t>Email: </a:t>
            </a:r>
            <a:r>
              <a:rPr lang="es-CR" sz="2400" b="1" dirty="0">
                <a:solidFill>
                  <a:schemeClr val="tx2">
                    <a:lumMod val="75000"/>
                  </a:schemeClr>
                </a:solidFill>
                <a:latin typeface="Ink Free" panose="03080402000500000000" pitchFamily="66" charset="0"/>
              </a:rPr>
              <a:t>ejimenezdelgado@gmail.com</a:t>
            </a:r>
            <a:br>
              <a:rPr lang="es-CR" sz="2400" b="1" dirty="0">
                <a:solidFill>
                  <a:schemeClr val="bg1">
                    <a:lumMod val="95000"/>
                  </a:schemeClr>
                </a:solidFill>
                <a:latin typeface="Ink Free" panose="03080402000500000000" pitchFamily="66" charset="0"/>
              </a:rPr>
            </a:br>
            <a:r>
              <a:rPr lang="es-CR" sz="2400" b="1" dirty="0" err="1">
                <a:solidFill>
                  <a:schemeClr val="bg1">
                    <a:lumMod val="95000"/>
                  </a:schemeClr>
                </a:solidFill>
                <a:latin typeface="Ink Free" panose="03080402000500000000" pitchFamily="66" charset="0"/>
              </a:rPr>
              <a:t>github</a:t>
            </a:r>
            <a:r>
              <a:rPr lang="es-CR" sz="2400" b="1" dirty="0">
                <a:solidFill>
                  <a:schemeClr val="bg1">
                    <a:lumMod val="95000"/>
                  </a:schemeClr>
                </a:solidFill>
                <a:latin typeface="Ink Free" panose="03080402000500000000" pitchFamily="66" charset="0"/>
              </a:rPr>
              <a:t>: </a:t>
            </a:r>
            <a:r>
              <a:rPr lang="es-CR" sz="2400" b="1" dirty="0" err="1">
                <a:solidFill>
                  <a:schemeClr val="tx2">
                    <a:lumMod val="75000"/>
                  </a:schemeClr>
                </a:solidFill>
                <a:latin typeface="Ink Free" panose="03080402000500000000" pitchFamily="66" charset="0"/>
              </a:rPr>
              <a:t>ejimenezdelgado</a:t>
            </a:r>
            <a:br>
              <a:rPr lang="es-CR" sz="2400" b="1" dirty="0">
                <a:solidFill>
                  <a:schemeClr val="bg1">
                    <a:lumMod val="95000"/>
                  </a:schemeClr>
                </a:solidFill>
                <a:latin typeface="Ink Free" panose="03080402000500000000" pitchFamily="66" charset="0"/>
              </a:rPr>
            </a:br>
            <a:endParaRPr lang="es-CR" sz="2400" b="1" dirty="0">
              <a:solidFill>
                <a:schemeClr val="tx2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10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0223" r="34070" b="21042"/>
          <a:stretch/>
        </p:blipFill>
        <p:spPr>
          <a:xfrm>
            <a:off x="66733" y="66562"/>
            <a:ext cx="6712839" cy="39347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7365" t="38292" r="32197" b="19041"/>
          <a:stretch/>
        </p:blipFill>
        <p:spPr>
          <a:xfrm>
            <a:off x="4119526" y="3055811"/>
            <a:ext cx="7863841" cy="312115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2" descr="Resultado de imagen para logo tec">
            <a:extLst>
              <a:ext uri="{FF2B5EF4-FFF2-40B4-BE49-F238E27FC236}">
                <a16:creationId xmlns:a16="http://schemas.microsoft.com/office/drawing/2014/main" id="{84603D3B-66CC-46CE-90DC-D7ED83349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12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AFB285-5FA3-4EB9-BAF7-001836C0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works!</a:t>
            </a:r>
          </a:p>
        </p:txBody>
      </p:sp>
      <p:pic>
        <p:nvPicPr>
          <p:cNvPr id="19458" name="Picture 2" descr="siri machine learning-1.jpg">
            <a:extLst>
              <a:ext uri="{FF2B5EF4-FFF2-40B4-BE49-F238E27FC236}">
                <a16:creationId xmlns:a16="http://schemas.microsoft.com/office/drawing/2014/main" id="{8EAF1688-C766-4F4E-A1E9-E02C0D90C1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714" y="1690688"/>
            <a:ext cx="8436827" cy="423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246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7489C-F385-4EBA-AA9C-C1F9727C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CR" dirty="0"/>
            </a:br>
            <a:r>
              <a:rPr lang="es-CR" dirty="0" err="1"/>
              <a:t>What’s</a:t>
            </a:r>
            <a:r>
              <a:rPr lang="es-CR" dirty="0"/>
              <a:t> Machine </a:t>
            </a:r>
            <a:r>
              <a:rPr lang="es-CR" dirty="0" err="1"/>
              <a:t>Learning</a:t>
            </a:r>
            <a:r>
              <a:rPr lang="es-CR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A3E10E-D37E-46A0-A187-A41D87ABC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Arthur Samuel (1959). Machine Learning: Field of study that gives computers the ability to learn without being explicitly programmed. </a:t>
            </a:r>
            <a:endParaRPr lang="es-CR" dirty="0"/>
          </a:p>
        </p:txBody>
      </p:sp>
      <p:pic>
        <p:nvPicPr>
          <p:cNvPr id="4" name="Picture 2" descr="Resultado de imagen para logo tec">
            <a:extLst>
              <a:ext uri="{FF2B5EF4-FFF2-40B4-BE49-F238E27FC236}">
                <a16:creationId xmlns:a16="http://schemas.microsoft.com/office/drawing/2014/main" id="{E2DADAA5-7A38-4495-8708-B6592649A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665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597AE5-96E2-4899-B984-50A7A801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06161" cy="1325563"/>
          </a:xfrm>
        </p:spPr>
        <p:txBody>
          <a:bodyPr>
            <a:normAutofit/>
          </a:bodyPr>
          <a:lstStyle/>
          <a:p>
            <a:r>
              <a:rPr lang="es-CR" dirty="0"/>
              <a:t>Deep Blue:</a:t>
            </a:r>
            <a:r>
              <a:rPr lang="en-US" dirty="0"/>
              <a:t>How AI Has Advanced Since Conquering Chess</a:t>
            </a:r>
          </a:p>
        </p:txBody>
      </p:sp>
      <p:pic>
        <p:nvPicPr>
          <p:cNvPr id="8194" name="Picture 2" descr="20 Years after Deep Blue: How AI Has Advanced Since Conquering Chess">
            <a:extLst>
              <a:ext uri="{FF2B5EF4-FFF2-40B4-BE49-F238E27FC236}">
                <a16:creationId xmlns:a16="http://schemas.microsoft.com/office/drawing/2014/main" id="{58642F8B-2923-421D-9F5D-09798349A4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183" y="1866416"/>
            <a:ext cx="561975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13CE8BF-A5CD-4089-8F0B-9988FAC1F8C6}"/>
              </a:ext>
            </a:extLst>
          </p:cNvPr>
          <p:cNvSpPr/>
          <p:nvPr/>
        </p:nvSpPr>
        <p:spPr>
          <a:xfrm>
            <a:off x="3906643" y="5575919"/>
            <a:ext cx="45348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World Chess Champion Garry Kasparov (L) makes a move during his fourth game against the IBM Deep Blue chess computer. Credit: </a:t>
            </a:r>
            <a:r>
              <a:rPr lang="en-US" sz="1100" dirty="0">
                <a:hlinkClick r:id="rId3"/>
              </a:rPr>
              <a:t>Stan Honda Getty Images</a:t>
            </a:r>
            <a:endParaRPr lang="en-US" sz="1100" dirty="0"/>
          </a:p>
        </p:txBody>
      </p:sp>
      <p:pic>
        <p:nvPicPr>
          <p:cNvPr id="6" name="Picture 2" descr="Resultado de imagen para logo tec">
            <a:extLst>
              <a:ext uri="{FF2B5EF4-FFF2-40B4-BE49-F238E27FC236}">
                <a16:creationId xmlns:a16="http://schemas.microsoft.com/office/drawing/2014/main" id="{39E97649-A895-484A-8F7B-97C529E99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099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5F241E-2B53-4EA2-84A6-5243B8FE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What</a:t>
            </a:r>
            <a:r>
              <a:rPr lang="es-CR" dirty="0"/>
              <a:t> </a:t>
            </a:r>
            <a:r>
              <a:rPr lang="es-CR" dirty="0" err="1"/>
              <a:t>kind</a:t>
            </a:r>
            <a:r>
              <a:rPr lang="es-CR" dirty="0"/>
              <a:t> </a:t>
            </a:r>
            <a:r>
              <a:rPr lang="es-CR" dirty="0" err="1"/>
              <a:t>of</a:t>
            </a:r>
            <a:r>
              <a:rPr lang="es-CR" dirty="0"/>
              <a:t> </a:t>
            </a:r>
            <a:r>
              <a:rPr lang="es-CR" dirty="0" err="1"/>
              <a:t>skills</a:t>
            </a:r>
            <a:r>
              <a:rPr lang="es-CR" dirty="0"/>
              <a:t> I </a:t>
            </a:r>
            <a:r>
              <a:rPr lang="es-CR" dirty="0" err="1"/>
              <a:t>need</a:t>
            </a:r>
            <a:r>
              <a:rPr lang="es-CR" dirty="0"/>
              <a:t>?</a:t>
            </a:r>
          </a:p>
        </p:txBody>
      </p:sp>
      <p:pic>
        <p:nvPicPr>
          <p:cNvPr id="4" name="Picture 2" descr="Resultado de imagen de que es ciencia de los datos">
            <a:extLst>
              <a:ext uri="{FF2B5EF4-FFF2-40B4-BE49-F238E27FC236}">
                <a16:creationId xmlns:a16="http://schemas.microsoft.com/office/drawing/2014/main" id="{EE15B536-68D2-4334-8CC2-63FA0BB640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296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3B54F-E91E-428A-801A-28B1AB66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Machine </a:t>
            </a:r>
            <a:r>
              <a:rPr lang="es-CR" dirty="0" err="1"/>
              <a:t>Learning</a:t>
            </a:r>
            <a:r>
              <a:rPr lang="es-CR" dirty="0"/>
              <a:t> </a:t>
            </a:r>
            <a:r>
              <a:rPr lang="es-CR" dirty="0" err="1"/>
              <a:t>Algorithms</a:t>
            </a:r>
            <a:endParaRPr lang="es-CR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4DC9766-8032-4A7C-B770-C4D547D02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 err="1"/>
              <a:t>Supervised</a:t>
            </a:r>
            <a:r>
              <a:rPr lang="es-CR" dirty="0"/>
              <a:t> </a:t>
            </a:r>
            <a:r>
              <a:rPr lang="es-CR" dirty="0" err="1"/>
              <a:t>learning</a:t>
            </a:r>
            <a:r>
              <a:rPr lang="es-CR" dirty="0"/>
              <a:t> </a:t>
            </a:r>
          </a:p>
          <a:p>
            <a:r>
              <a:rPr lang="es-CR" dirty="0" err="1"/>
              <a:t>Unsupervised</a:t>
            </a:r>
            <a:r>
              <a:rPr lang="es-CR" dirty="0"/>
              <a:t> </a:t>
            </a:r>
            <a:r>
              <a:rPr lang="es-CR" dirty="0" err="1"/>
              <a:t>learning</a:t>
            </a:r>
            <a:endParaRPr lang="es-CR" dirty="0"/>
          </a:p>
          <a:p>
            <a:endParaRPr lang="es-CR" dirty="0"/>
          </a:p>
          <a:p>
            <a:r>
              <a:rPr lang="en-US" dirty="0"/>
              <a:t>Others: Reinforcement learning, recommender systems.</a:t>
            </a:r>
            <a:endParaRPr lang="es-CR" dirty="0"/>
          </a:p>
        </p:txBody>
      </p:sp>
      <p:pic>
        <p:nvPicPr>
          <p:cNvPr id="7" name="Picture 2" descr="Resultado de imagen para logo tec">
            <a:extLst>
              <a:ext uri="{FF2B5EF4-FFF2-40B4-BE49-F238E27FC236}">
                <a16:creationId xmlns:a16="http://schemas.microsoft.com/office/drawing/2014/main" id="{FEF66DB1-9568-4583-A184-E9DE4880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109" y="234176"/>
            <a:ext cx="2527610" cy="13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8908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373</Words>
  <Application>Microsoft Office PowerPoint</Application>
  <PresentationFormat>Panorámica</PresentationFormat>
  <Paragraphs>64</Paragraphs>
  <Slides>38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Ink Free</vt:lpstr>
      <vt:lpstr>Tema de Office</vt:lpstr>
      <vt:lpstr>Data Science: The Sexiest Job of the 21st Century</vt:lpstr>
      <vt:lpstr>Are we living in the future?</vt:lpstr>
      <vt:lpstr>Of course</vt:lpstr>
      <vt:lpstr>Presentación de PowerPoint</vt:lpstr>
      <vt:lpstr>How it works!</vt:lpstr>
      <vt:lpstr> What’s Machine Learning?</vt:lpstr>
      <vt:lpstr>Deep Blue:How AI Has Advanced Since Conquering Chess</vt:lpstr>
      <vt:lpstr>What kind of skills I need?</vt:lpstr>
      <vt:lpstr>Machine Learning Algorithms</vt:lpstr>
      <vt:lpstr>Machine Learning Algorithms</vt:lpstr>
      <vt:lpstr>Supervised Learning</vt:lpstr>
      <vt:lpstr>Neural Networks</vt:lpstr>
      <vt:lpstr>Neural Networks</vt:lpstr>
      <vt:lpstr>Decision tree</vt:lpstr>
      <vt:lpstr>Unsupervised learning</vt:lpstr>
      <vt:lpstr>K-MEANS</vt:lpstr>
      <vt:lpstr>Big data, big decisions!</vt:lpstr>
      <vt:lpstr>What’s Big Data?</vt:lpstr>
      <vt:lpstr>Can the Machine Learning survivor without Big Data?</vt:lpstr>
      <vt:lpstr>Is the Machine Learning in the game?</vt:lpstr>
      <vt:lpstr>Machine Learning Facts!!!!</vt:lpstr>
      <vt:lpstr>Women in Data Science </vt:lpstr>
      <vt:lpstr>Why we need women in Data Science?</vt:lpstr>
      <vt:lpstr>Presentación de PowerPoint</vt:lpstr>
      <vt:lpstr>Important Information </vt:lpstr>
      <vt:lpstr>Success stories</vt:lpstr>
      <vt:lpstr>Walmart: Anticipating Customer Needs</vt:lpstr>
      <vt:lpstr>North Face: Robot Sales Associates</vt:lpstr>
      <vt:lpstr>Alibaba</vt:lpstr>
      <vt:lpstr>Amazon</vt:lpstr>
      <vt:lpstr>Netflix</vt:lpstr>
      <vt:lpstr>Spotify</vt:lpstr>
      <vt:lpstr>Tesla</vt:lpstr>
      <vt:lpstr>Airbnb</vt:lpstr>
      <vt:lpstr>Uber</vt:lpstr>
      <vt:lpstr>Work…Work…. Work</vt:lpstr>
      <vt:lpstr>If we want to develop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Science: The Sexiest Job of the 21st Century</dc:title>
  <dc:creator>Efren Jimenez Delgado</dc:creator>
  <cp:lastModifiedBy>Efren Jimenez Delgado</cp:lastModifiedBy>
  <cp:revision>12</cp:revision>
  <dcterms:created xsi:type="dcterms:W3CDTF">2018-09-29T17:23:26Z</dcterms:created>
  <dcterms:modified xsi:type="dcterms:W3CDTF">2018-09-29T20:33:34Z</dcterms:modified>
</cp:coreProperties>
</file>